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2.svg" ContentType="image/svg+xml"/>
  <Override PartName="/ppt/media/image74.svg" ContentType="image/svg+xml"/>
  <Override PartName="/ppt/media/image7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42</c:v>
                </c:pt>
                <c:pt idx="2">
                  <c:v>47</c:v>
                </c:pt>
                <c:pt idx="3">
                  <c:v>46</c:v>
                </c:pt>
                <c:pt idx="4">
                  <c:v>44</c:v>
                </c:pt>
                <c:pt idx="5">
                  <c:v>48</c:v>
                </c:pt>
                <c:pt idx="6">
                  <c:v>50</c:v>
                </c:pt>
                <c:pt idx="7">
                  <c:v>44</c:v>
                </c:pt>
                <c:pt idx="8">
                  <c:v>47</c:v>
                </c:pt>
                <c:pt idx="9">
                  <c:v>40</c:v>
                </c:pt>
                <c:pt idx="10">
                  <c:v>43</c:v>
                </c:pt>
                <c:pt idx="11">
                  <c:v>44</c:v>
                </c:pt>
                <c:pt idx="12">
                  <c:v>50</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27</c:v>
                </c:pt>
                <c:pt idx="2">
                  <c:v>32</c:v>
                </c:pt>
                <c:pt idx="3">
                  <c:v>25</c:v>
                </c:pt>
                <c:pt idx="4">
                  <c:v>32</c:v>
                </c:pt>
                <c:pt idx="5">
                  <c:v>25</c:v>
                </c:pt>
                <c:pt idx="6">
                  <c:v>31</c:v>
                </c:pt>
                <c:pt idx="7">
                  <c:v>26</c:v>
                </c:pt>
                <c:pt idx="8">
                  <c:v>25</c:v>
                </c:pt>
                <c:pt idx="9">
                  <c:v>28</c:v>
                </c:pt>
                <c:pt idx="10">
                  <c:v>30</c:v>
                </c:pt>
                <c:pt idx="11">
                  <c:v>28</c:v>
                </c:pt>
                <c:pt idx="12">
                  <c:v>25</c:v>
                </c:pt>
                <c:pt idx="13">
                  <c:v>29</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16</c:v>
                </c:pt>
                <c:pt idx="2">
                  <c:v>21</c:v>
                </c:pt>
                <c:pt idx="3">
                  <c:v>17</c:v>
                </c:pt>
                <c:pt idx="4">
                  <c:v>24</c:v>
                </c:pt>
                <c:pt idx="5">
                  <c:v>19</c:v>
                </c:pt>
                <c:pt idx="6">
                  <c:v>15</c:v>
                </c:pt>
                <c:pt idx="7">
                  <c:v>17</c:v>
                </c:pt>
                <c:pt idx="8">
                  <c:v>21</c:v>
                </c:pt>
                <c:pt idx="9">
                  <c:v>22</c:v>
                </c:pt>
                <c:pt idx="10">
                  <c:v>20</c:v>
                </c:pt>
                <c:pt idx="11">
                  <c:v>15</c:v>
                </c:pt>
                <c:pt idx="12">
                  <c:v>16</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41</c:v>
                </c:pt>
                <c:pt idx="2">
                  <c:v>41</c:v>
                </c:pt>
                <c:pt idx="3">
                  <c:v>44</c:v>
                </c:pt>
                <c:pt idx="4">
                  <c:v>48</c:v>
                </c:pt>
                <c:pt idx="5">
                  <c:v>43</c:v>
                </c:pt>
                <c:pt idx="6">
                  <c:v>43</c:v>
                </c:pt>
                <c:pt idx="7">
                  <c:v>40</c:v>
                </c:pt>
                <c:pt idx="8">
                  <c:v>50</c:v>
                </c:pt>
                <c:pt idx="9">
                  <c:v>49</c:v>
                </c:pt>
                <c:pt idx="10">
                  <c:v>49</c:v>
                </c:pt>
                <c:pt idx="11">
                  <c:v>44</c:v>
                </c:pt>
                <c:pt idx="12">
                  <c:v>44</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27</c:v>
                </c:pt>
                <c:pt idx="2">
                  <c:v>29</c:v>
                </c:pt>
                <c:pt idx="3">
                  <c:v>34</c:v>
                </c:pt>
                <c:pt idx="4">
                  <c:v>33</c:v>
                </c:pt>
                <c:pt idx="5">
                  <c:v>34</c:v>
                </c:pt>
                <c:pt idx="6">
                  <c:v>31</c:v>
                </c:pt>
                <c:pt idx="7">
                  <c:v>33</c:v>
                </c:pt>
                <c:pt idx="8">
                  <c:v>29</c:v>
                </c:pt>
                <c:pt idx="9">
                  <c:v>25</c:v>
                </c:pt>
                <c:pt idx="10">
                  <c:v>33</c:v>
                </c:pt>
                <c:pt idx="11">
                  <c:v>29</c:v>
                </c:pt>
                <c:pt idx="12">
                  <c:v>33</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25</c:v>
                </c:pt>
                <c:pt idx="1">
                  <c:v>17</c:v>
                </c:pt>
                <c:pt idx="2">
                  <c:v>22</c:v>
                </c:pt>
                <c:pt idx="3">
                  <c:v>20</c:v>
                </c:pt>
                <c:pt idx="4">
                  <c:v>24</c:v>
                </c:pt>
                <c:pt idx="5">
                  <c:v>19</c:v>
                </c:pt>
                <c:pt idx="6">
                  <c:v>24</c:v>
                </c:pt>
                <c:pt idx="7">
                  <c:v>21</c:v>
                </c:pt>
                <c:pt idx="8">
                  <c:v>21</c:v>
                </c:pt>
                <c:pt idx="9">
                  <c:v>25</c:v>
                </c:pt>
                <c:pt idx="10">
                  <c:v>22</c:v>
                </c:pt>
                <c:pt idx="11">
                  <c:v>21</c:v>
                </c:pt>
                <c:pt idx="12">
                  <c:v>16</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49</c:v>
                </c:pt>
                <c:pt idx="2">
                  <c:v>49</c:v>
                </c:pt>
                <c:pt idx="3">
                  <c:v>46</c:v>
                </c:pt>
                <c:pt idx="4">
                  <c:v>48</c:v>
                </c:pt>
                <c:pt idx="5">
                  <c:v>41</c:v>
                </c:pt>
                <c:pt idx="6">
                  <c:v>47</c:v>
                </c:pt>
                <c:pt idx="7">
                  <c:v>42</c:v>
                </c:pt>
                <c:pt idx="8">
                  <c:v>45</c:v>
                </c:pt>
                <c:pt idx="9">
                  <c:v>45</c:v>
                </c:pt>
                <c:pt idx="10">
                  <c:v>45</c:v>
                </c:pt>
                <c:pt idx="11">
                  <c:v>44</c:v>
                </c:pt>
                <c:pt idx="12">
                  <c:v>40</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32</c:v>
                </c:pt>
                <c:pt idx="2">
                  <c:v>35</c:v>
                </c:pt>
                <c:pt idx="3">
                  <c:v>28</c:v>
                </c:pt>
                <c:pt idx="4">
                  <c:v>34</c:v>
                </c:pt>
                <c:pt idx="5">
                  <c:v>29</c:v>
                </c:pt>
                <c:pt idx="6">
                  <c:v>32</c:v>
                </c:pt>
                <c:pt idx="7">
                  <c:v>25</c:v>
                </c:pt>
                <c:pt idx="8">
                  <c:v>33</c:v>
                </c:pt>
                <c:pt idx="9">
                  <c:v>33</c:v>
                </c:pt>
                <c:pt idx="10">
                  <c:v>32</c:v>
                </c:pt>
                <c:pt idx="11">
                  <c:v>27</c:v>
                </c:pt>
                <c:pt idx="12">
                  <c:v>32</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21</c:v>
                </c:pt>
                <c:pt idx="2">
                  <c:v>20</c:v>
                </c:pt>
                <c:pt idx="3">
                  <c:v>25</c:v>
                </c:pt>
                <c:pt idx="4">
                  <c:v>21</c:v>
                </c:pt>
                <c:pt idx="5">
                  <c:v>25</c:v>
                </c:pt>
                <c:pt idx="6">
                  <c:v>19</c:v>
                </c:pt>
                <c:pt idx="7">
                  <c:v>24</c:v>
                </c:pt>
                <c:pt idx="8">
                  <c:v>19</c:v>
                </c:pt>
                <c:pt idx="9">
                  <c:v>16</c:v>
                </c:pt>
                <c:pt idx="10">
                  <c:v>23</c:v>
                </c:pt>
                <c:pt idx="11">
                  <c:v>21</c:v>
                </c:pt>
                <c:pt idx="12">
                  <c:v>15</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microsoft.com/office/2007/relationships/hdphoto" Target="../media/hdphoto7.wdp"/><Relationship Id="rId5" Type="http://schemas.openxmlformats.org/officeDocument/2006/relationships/image" Target="../media/image39.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image" Target="../media/image47.png"/><Relationship Id="rId5" Type="http://schemas.microsoft.com/office/2007/relationships/hdphoto" Target="../media/hdphoto10.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3.png"/><Relationship Id="rId3" Type="http://schemas.microsoft.com/office/2007/relationships/hdphoto" Target="../media/hdphoto11.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4.png"/><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microsoft.com/office/2007/relationships/hdphoto" Target="../media/hdphoto14.wdp"/><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58.GI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microsoft.com/office/2007/relationships/hdphoto" Target="../media/hdphoto15.wdp"/><Relationship Id="rId11" Type="http://schemas.openxmlformats.org/officeDocument/2006/relationships/image" Target="../media/image62.png"/><Relationship Id="rId12" Type="http://schemas.microsoft.com/office/2007/relationships/hdphoto" Target="../media/hdphoto16.wdp"/><Relationship Id="rId13" Type="http://schemas.openxmlformats.org/officeDocument/2006/relationships/image" Target="../media/image63.png"/><Relationship Id="rId14" Type="http://schemas.microsoft.com/office/2007/relationships/hdphoto" Target="../media/hdphoto17.wdp"/><Relationship Id="rId15" Type="http://schemas.openxmlformats.org/officeDocument/2006/relationships/image" Target="../media/image64.png"/><Relationship Id="rId16"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9.png"/><Relationship Id="rId7" Type="http://schemas.openxmlformats.org/officeDocument/2006/relationships/hyperlink" Target="https://www.facebook.com/STI4SDG/" TargetMode="External"/><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svg"/><Relationship Id="rId11" Type="http://schemas.openxmlformats.org/officeDocument/2006/relationships/image" Target="../media/image73.png"/><Relationship Id="rId12" Type="http://schemas.openxmlformats.org/officeDocument/2006/relationships/image" Target="../media/image74.svg"/><Relationship Id="rId13" Type="http://schemas.openxmlformats.org/officeDocument/2006/relationships/image" Target="../media/image75.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being driven by technological advancements in autonomous vehicles and AI, increasing ecological concerns, urbanization, and shifting consumer preferences towards ride sharing services. Key players such as Tesla, Waymo, and Uber, are innovating rapidly, leading to enhanced integration of robotics and artificial intelligence in the taxi segment. Trends include advancements in LiDAR technology, cloud-based taxi dispatch software, and increased investment in IoT. The market faces regulatory and safety challenges, but an overall positive future growth can be anticipated owing to factors such as increasing acceptance of autonomous vehicles, government policies promoting greener transportation and the evolution of smart cities.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 The development of autonomous technology has been a significant enabler of the global robotaxi market. Innovations such as machine learning, AI, and LiDAR systems have allowed for significant strides in creating self-driving vehicles. Companies like Waymo, Tesla, and Uber are leveraging these technologies to create robo-taxi services. Technological advancements also boost the safety of these services, potentially reducing traffic accidents and lowering insurance costs. As the technology becomes more sophisticated, the widespread adoption of robotaxis is likely to grow.
Government Policies and Investments: Governments worldwide are beginning to understand the game-changing potential of autonomous vehicles and have instituted policies to support their development and deployment. These include financial incentives, infrastructure development initiatives, and regulations providing a legal framework for self-driving taxis. For instance, in China, companies like Baidu have secured licenses to test robotaxis on public roads. Additionally, government investments into smarter cities projects and advanced transportation infrastructure stimulate the demand for advanced solutions like robo-taxis.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escalating requirement for autonomous vehicles has emerged as a chief driver for the global robotaxi market. Autonomous vehicles are technologically advanced vehicles that can navigate without human interference by sensing their environment, thus eliminating the critical issue of driver fatigue, distraction, or skill lapse. The prominent examples include Alphabet’s Waymo, Uber, and Tesla, which are some of the prominent players offering autonomous vehicles. The increasing integration of Artificial Intelligence, coupled with Machine Learning technologies, has allowed vehicles to make on-the-go decisions and communicate with other vehicles, which has significantly boosted the demand for autonomous vehicles.
The superior safety features of autonomous vehicles also contribute to the rising demand for robotaxis. These robotic cabs have multiple sensor systems with real-time processing capabilities that make them apt for dealing with complex traffic scenarios. They also have precision control systems, which significantly reduce the chances of accidents, thus reassuring the safety of passengers. For instance, Waymo, a subsidiary of Alphabet which is also Google's parent company, employs a multi-layered sensor suite that enables their cars to view more of their surroundings than a human driver could.
The rising focus on reducing carbon emissions and promoting sustainable solutions has been key in directing consumer preference towards electric vehicles and robotaxis. Autonomous vehicles like robotaxis are generally electric, contributing to the reduction of CO2 emissions significantly. Companies like Uber and Tesla have put a great deal of emphasis on the sustainability aspect, with autopilot taxis running on clean energy. The combination of green technology and the innovation of self-driving technology provides an environmentally-friendly and futuristic solution, further driving the demand for robotaxis and bolstering the growth of the global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Autonomous Vehicles Drives Robotaxi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RoboTaxi market is expected to boom in the coming years due to advancements in autonomous vehicle technology. However, the high initial investment and setup costs associated with launching a RoboTaxi service are posing a significant challenge to market growth. This includes expenses related to vehicle procurement, tech equipment, software development, infrastructure development, and regulatory compliance, among others. These costs are further magnified by the need for continuous upgrade and maintenance of autonomous vehicle systems, making it difficult for start-ups to enter and survive in the market.
The high costs are not just limited to the initial setup but also extend to the operating and maintenance expenses of the robotic taxis. Autonomous vehicles come with specialized, cutting-edge technology that requires regular updates, upgrades, and servicing to ensure smooth operations. Moreover, the need for continued R&amp;D, to stay abreast with the competition, also adds to the ongoing expenses. Therefore, financial hurdles are hindering the market expansion as they reduce the profitability for businesses, making them less attractive for potential investors. This underscores the need for cost-effective solutions in the RoboTaxi industry to promote its growth and global adoption.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13724</TotalTime>
  <Words>2454</Words>
  <Application>Microsoft Office PowerPoint</Application>
  <PresentationFormat>Widescreen</PresentationFormat>
  <Paragraphs>504</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92</cp:revision>
  <dcterms:created xsi:type="dcterms:W3CDTF">2024-08-12T13:13:25Z</dcterms:created>
  <dcterms:modified xsi:type="dcterms:W3CDTF">2025-09-16T05:32:15Z</dcterms:modified>
</cp:coreProperties>
</file>